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B3946-8150-4EC9-B26F-DBC87D71293C}" type="doc">
      <dgm:prSet loTypeId="urn:microsoft.com/office/officeart/2005/8/layout/vList5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64468-B692-4473-AA29-4ABC6B92A1F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1987CA3-A37F-4CBA-B106-186BA477132F}" type="parTrans" cxnId="{5F80A559-1747-463B-A922-83F2317B6807}">
      <dgm:prSet/>
      <dgm:spPr/>
      <dgm:t>
        <a:bodyPr/>
        <a:lstStyle/>
        <a:p>
          <a:endParaRPr lang="ru-RU"/>
        </a:p>
      </dgm:t>
    </dgm:pt>
    <dgm:pt modelId="{731370F3-9AE3-4E83-B31B-DD0888747483}" type="sibTrans" cxnId="{5F80A559-1747-463B-A922-83F2317B6807}">
      <dgm:prSet/>
      <dgm:spPr/>
      <dgm:t>
        <a:bodyPr/>
        <a:lstStyle/>
        <a:p>
          <a:endParaRPr lang="ru-RU"/>
        </a:p>
      </dgm:t>
    </dgm:pt>
    <dgm:pt modelId="{A7C9D684-1F9B-4522-BB97-1F197008BC95}">
      <dgm:prSet phldrT="[Текст]"/>
      <dgm:spPr/>
      <dgm:t>
        <a:bodyPr/>
        <a:lstStyle/>
        <a:p>
          <a:r>
            <a:rPr lang="ru-RU" dirty="0" smtClean="0">
              <a:latin typeface="Archangelsk" pitchFamily="2" charset="0"/>
            </a:rPr>
            <a:t>Осуществление индивидуального подхода к каждому обучающемуся. </a:t>
          </a:r>
          <a:r>
            <a:rPr lang="ru-RU" i="1" dirty="0" smtClean="0"/>
            <a:t>Выбор задания он осуществляет самостоятельно.</a:t>
          </a:r>
          <a:endParaRPr lang="ru-RU" i="1" dirty="0"/>
        </a:p>
      </dgm:t>
    </dgm:pt>
    <dgm:pt modelId="{47ADDE45-2C4A-48CF-BAA1-B00ED4E09B41}" type="parTrans" cxnId="{CB15B88F-4B99-4F3C-AD28-B20C46EA9D83}">
      <dgm:prSet/>
      <dgm:spPr/>
      <dgm:t>
        <a:bodyPr/>
        <a:lstStyle/>
        <a:p>
          <a:endParaRPr lang="ru-RU"/>
        </a:p>
      </dgm:t>
    </dgm:pt>
    <dgm:pt modelId="{78DFF84D-D273-47ED-861B-F8C64372DE1D}" type="sibTrans" cxnId="{CB15B88F-4B99-4F3C-AD28-B20C46EA9D83}">
      <dgm:prSet/>
      <dgm:spPr/>
      <dgm:t>
        <a:bodyPr/>
        <a:lstStyle/>
        <a:p>
          <a:endParaRPr lang="ru-RU"/>
        </a:p>
      </dgm:t>
    </dgm:pt>
    <dgm:pt modelId="{7B985CFF-88DF-4522-8F50-6764C045A1D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5E5377C-5AB7-400A-8F28-B205E7F582FA}" type="parTrans" cxnId="{B58DD419-B655-425F-9242-3938B3EF6C00}">
      <dgm:prSet/>
      <dgm:spPr/>
      <dgm:t>
        <a:bodyPr/>
        <a:lstStyle/>
        <a:p>
          <a:endParaRPr lang="ru-RU"/>
        </a:p>
      </dgm:t>
    </dgm:pt>
    <dgm:pt modelId="{8C51A998-38C0-44AD-89E3-5A3FD4626A5F}" type="sibTrans" cxnId="{B58DD419-B655-425F-9242-3938B3EF6C00}">
      <dgm:prSet/>
      <dgm:spPr/>
      <dgm:t>
        <a:bodyPr/>
        <a:lstStyle/>
        <a:p>
          <a:endParaRPr lang="ru-RU"/>
        </a:p>
      </dgm:t>
    </dgm:pt>
    <dgm:pt modelId="{A3DAAF0A-81E8-4583-8AF0-3DF383AB255B}">
      <dgm:prSet phldrT="[Текст]"/>
      <dgm:spPr/>
      <dgm:t>
        <a:bodyPr/>
        <a:lstStyle/>
        <a:p>
          <a:r>
            <a:rPr lang="ru-RU" dirty="0" smtClean="0">
              <a:latin typeface="Archangelsk" pitchFamily="2" charset="0"/>
            </a:rPr>
            <a:t>Использование ЛЭПБУКА на разных этапах урока: </a:t>
          </a:r>
          <a:r>
            <a:rPr lang="ru-RU" i="1" dirty="0" smtClean="0"/>
            <a:t>при повторении пройденного, изучении нового материала, закреплении</a:t>
          </a:r>
          <a:r>
            <a:rPr lang="ru-RU" dirty="0" smtClean="0"/>
            <a:t>.</a:t>
          </a:r>
          <a:endParaRPr lang="ru-RU" dirty="0"/>
        </a:p>
      </dgm:t>
    </dgm:pt>
    <dgm:pt modelId="{F9DCFB66-CFE0-49F6-B3E8-A2DD2A28984A}" type="parTrans" cxnId="{D044317D-5F99-4EA0-917B-070FB84E535C}">
      <dgm:prSet/>
      <dgm:spPr/>
      <dgm:t>
        <a:bodyPr/>
        <a:lstStyle/>
        <a:p>
          <a:endParaRPr lang="ru-RU"/>
        </a:p>
      </dgm:t>
    </dgm:pt>
    <dgm:pt modelId="{46683D2C-948C-4435-AF56-5E13B459DBE7}" type="sibTrans" cxnId="{D044317D-5F99-4EA0-917B-070FB84E535C}">
      <dgm:prSet/>
      <dgm:spPr/>
      <dgm:t>
        <a:bodyPr/>
        <a:lstStyle/>
        <a:p>
          <a:endParaRPr lang="ru-RU"/>
        </a:p>
      </dgm:t>
    </dgm:pt>
    <dgm:pt modelId="{643E34CE-AD23-46A5-A604-947550751EE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059EDB2-B761-4A62-8184-3ED6564189D1}" type="parTrans" cxnId="{AB3F4EE9-BFFA-44EC-A8A9-F3D1DE6FA0DE}">
      <dgm:prSet/>
      <dgm:spPr/>
      <dgm:t>
        <a:bodyPr/>
        <a:lstStyle/>
        <a:p>
          <a:endParaRPr lang="ru-RU"/>
        </a:p>
      </dgm:t>
    </dgm:pt>
    <dgm:pt modelId="{7F72F569-064F-4C00-B1F4-12947757ACFC}" type="sibTrans" cxnId="{AB3F4EE9-BFFA-44EC-A8A9-F3D1DE6FA0DE}">
      <dgm:prSet/>
      <dgm:spPr/>
      <dgm:t>
        <a:bodyPr/>
        <a:lstStyle/>
        <a:p>
          <a:endParaRPr lang="ru-RU"/>
        </a:p>
      </dgm:t>
    </dgm:pt>
    <dgm:pt modelId="{9707D746-B814-4F4B-B2AD-09BF8532F4BE}">
      <dgm:prSet phldrT="[Текст]"/>
      <dgm:spPr/>
      <dgm:t>
        <a:bodyPr/>
        <a:lstStyle/>
        <a:p>
          <a:r>
            <a:rPr lang="ru-RU" dirty="0" smtClean="0">
              <a:latin typeface="Archangelsk" pitchFamily="2" charset="0"/>
            </a:rPr>
            <a:t>Использование для занятий в группах по курсам внеурочной деятельности</a:t>
          </a:r>
          <a:r>
            <a:rPr lang="ru-RU" dirty="0" smtClean="0"/>
            <a:t>, </a:t>
          </a:r>
          <a:r>
            <a:rPr lang="ru-RU" i="1" dirty="0" smtClean="0"/>
            <a:t>где одновременно обучаются школьники разных возрастов. Можно выбрать задания под силу каждому.</a:t>
          </a:r>
          <a:endParaRPr lang="ru-RU" i="1" dirty="0"/>
        </a:p>
      </dgm:t>
    </dgm:pt>
    <dgm:pt modelId="{0E86F091-3ABE-4F97-97B6-FE6105CB061E}" type="parTrans" cxnId="{4F4EEABD-A365-4219-A1FF-FF234E22B737}">
      <dgm:prSet/>
      <dgm:spPr/>
      <dgm:t>
        <a:bodyPr/>
        <a:lstStyle/>
        <a:p>
          <a:endParaRPr lang="ru-RU"/>
        </a:p>
      </dgm:t>
    </dgm:pt>
    <dgm:pt modelId="{81888E2E-09F3-4643-A381-629A17547303}" type="sibTrans" cxnId="{4F4EEABD-A365-4219-A1FF-FF234E22B737}">
      <dgm:prSet/>
      <dgm:spPr/>
      <dgm:t>
        <a:bodyPr/>
        <a:lstStyle/>
        <a:p>
          <a:endParaRPr lang="ru-RU"/>
        </a:p>
      </dgm:t>
    </dgm:pt>
    <dgm:pt modelId="{50047010-C9AE-445D-B680-48EA03BFADBA}" type="pres">
      <dgm:prSet presAssocID="{1F0B3946-8150-4EC9-B26F-DBC87D712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CBECAB-E6C9-434F-A9B7-435E8D7E89DA}" type="pres">
      <dgm:prSet presAssocID="{85964468-B692-4473-AA29-4ABC6B92A1FA}" presName="linNode" presStyleCnt="0"/>
      <dgm:spPr/>
    </dgm:pt>
    <dgm:pt modelId="{F21453CA-75D5-4DFE-A84B-9710F55AB1D8}" type="pres">
      <dgm:prSet presAssocID="{85964468-B692-4473-AA29-4ABC6B92A1FA}" presName="parentText" presStyleLbl="node1" presStyleIdx="0" presStyleCnt="3" custScaleX="28946" custScaleY="76869" custLinFactNeighborX="-13193" custLinFactNeighborY="-15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26953-683B-40CD-85B9-CCE33F7A6546}" type="pres">
      <dgm:prSet presAssocID="{85964468-B692-4473-AA29-4ABC6B92A1FA}" presName="descendantText" presStyleLbl="alignAccFollowNode1" presStyleIdx="0" presStyleCnt="3" custScaleX="180986" custLinFactNeighborX="-214" custLinFactNeighborY="-4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6288B-8E70-4F59-88A9-4328A142C5C4}" type="pres">
      <dgm:prSet presAssocID="{731370F3-9AE3-4E83-B31B-DD0888747483}" presName="sp" presStyleCnt="0"/>
      <dgm:spPr/>
    </dgm:pt>
    <dgm:pt modelId="{D2C31CE2-5073-496A-A8DA-401E5F34A78C}" type="pres">
      <dgm:prSet presAssocID="{7B985CFF-88DF-4522-8F50-6764C045A1D8}" presName="linNode" presStyleCnt="0"/>
      <dgm:spPr/>
    </dgm:pt>
    <dgm:pt modelId="{E8C6D030-719C-4B66-806C-0BD228E73A59}" type="pres">
      <dgm:prSet presAssocID="{7B985CFF-88DF-4522-8F50-6764C045A1D8}" presName="parentText" presStyleLbl="node1" presStyleIdx="1" presStyleCnt="3" custScaleX="28875" custScaleY="79378" custLinFactNeighborX="-2" custLinFactNeighborY="-1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16041-17F7-4240-9ED0-8EA99D0932E2}" type="pres">
      <dgm:prSet presAssocID="{7B985CFF-88DF-4522-8F50-6764C045A1D8}" presName="descendantText" presStyleLbl="alignAccFollowNode1" presStyleIdx="1" presStyleCnt="3" custScaleX="171765" custLinFactNeighborX="9818" custLinFactNeighborY="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F42F0-79A0-4703-BAA0-C2C1E4E5CE74}" type="pres">
      <dgm:prSet presAssocID="{8C51A998-38C0-44AD-89E3-5A3FD4626A5F}" presName="sp" presStyleCnt="0"/>
      <dgm:spPr/>
    </dgm:pt>
    <dgm:pt modelId="{ADABBAD3-8D7B-4238-8632-0DE24ED005F8}" type="pres">
      <dgm:prSet presAssocID="{643E34CE-AD23-46A5-A604-947550751EEB}" presName="linNode" presStyleCnt="0"/>
      <dgm:spPr/>
    </dgm:pt>
    <dgm:pt modelId="{FC61A953-96CD-4416-8467-1500566B61D5}" type="pres">
      <dgm:prSet presAssocID="{643E34CE-AD23-46A5-A604-947550751EEB}" presName="parentText" presStyleLbl="node1" presStyleIdx="2" presStyleCnt="3" custScaleX="32058" custScaleY="79069" custLinFactNeighborX="-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E8A3C-36F7-4C5A-A23F-836FDFF0D8C5}" type="pres">
      <dgm:prSet presAssocID="{643E34CE-AD23-46A5-A604-947550751EEB}" presName="descendantText" presStyleLbl="alignAccFollowNode1" presStyleIdx="2" presStyleCnt="3" custScaleX="183475" custLinFactNeighborX="-928" custLinFactNeighborY="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6486E-18DB-40EA-BE3A-0778CAF6D618}" type="presOf" srcId="{9707D746-B814-4F4B-B2AD-09BF8532F4BE}" destId="{1D9E8A3C-36F7-4C5A-A23F-836FDFF0D8C5}" srcOrd="0" destOrd="0" presId="urn:microsoft.com/office/officeart/2005/8/layout/vList5"/>
    <dgm:cxn modelId="{4F4EEABD-A365-4219-A1FF-FF234E22B737}" srcId="{643E34CE-AD23-46A5-A604-947550751EEB}" destId="{9707D746-B814-4F4B-B2AD-09BF8532F4BE}" srcOrd="0" destOrd="0" parTransId="{0E86F091-3ABE-4F97-97B6-FE6105CB061E}" sibTransId="{81888E2E-09F3-4643-A381-629A17547303}"/>
    <dgm:cxn modelId="{79DCE44E-3551-459C-A402-A41DC7A956A1}" type="presOf" srcId="{643E34CE-AD23-46A5-A604-947550751EEB}" destId="{FC61A953-96CD-4416-8467-1500566B61D5}" srcOrd="0" destOrd="0" presId="urn:microsoft.com/office/officeart/2005/8/layout/vList5"/>
    <dgm:cxn modelId="{B58DD419-B655-425F-9242-3938B3EF6C00}" srcId="{1F0B3946-8150-4EC9-B26F-DBC87D71293C}" destId="{7B985CFF-88DF-4522-8F50-6764C045A1D8}" srcOrd="1" destOrd="0" parTransId="{35E5377C-5AB7-400A-8F28-B205E7F582FA}" sibTransId="{8C51A998-38C0-44AD-89E3-5A3FD4626A5F}"/>
    <dgm:cxn modelId="{D044317D-5F99-4EA0-917B-070FB84E535C}" srcId="{7B985CFF-88DF-4522-8F50-6764C045A1D8}" destId="{A3DAAF0A-81E8-4583-8AF0-3DF383AB255B}" srcOrd="0" destOrd="0" parTransId="{F9DCFB66-CFE0-49F6-B3E8-A2DD2A28984A}" sibTransId="{46683D2C-948C-4435-AF56-5E13B459DBE7}"/>
    <dgm:cxn modelId="{E3EF4FD6-E6C5-40BC-BC5C-5E500B98EFA8}" type="presOf" srcId="{A7C9D684-1F9B-4522-BB97-1F197008BC95}" destId="{ABF26953-683B-40CD-85B9-CCE33F7A6546}" srcOrd="0" destOrd="0" presId="urn:microsoft.com/office/officeart/2005/8/layout/vList5"/>
    <dgm:cxn modelId="{EC7C1F35-B8A7-46F7-95E9-DF70E2D58EFB}" type="presOf" srcId="{1F0B3946-8150-4EC9-B26F-DBC87D71293C}" destId="{50047010-C9AE-445D-B680-48EA03BFADBA}" srcOrd="0" destOrd="0" presId="urn:microsoft.com/office/officeart/2005/8/layout/vList5"/>
    <dgm:cxn modelId="{39951560-F23C-4E90-A731-284591B85903}" type="presOf" srcId="{A3DAAF0A-81E8-4583-8AF0-3DF383AB255B}" destId="{C3716041-17F7-4240-9ED0-8EA99D0932E2}" srcOrd="0" destOrd="0" presId="urn:microsoft.com/office/officeart/2005/8/layout/vList5"/>
    <dgm:cxn modelId="{5F80A559-1747-463B-A922-83F2317B6807}" srcId="{1F0B3946-8150-4EC9-B26F-DBC87D71293C}" destId="{85964468-B692-4473-AA29-4ABC6B92A1FA}" srcOrd="0" destOrd="0" parTransId="{E1987CA3-A37F-4CBA-B106-186BA477132F}" sibTransId="{731370F3-9AE3-4E83-B31B-DD0888747483}"/>
    <dgm:cxn modelId="{D1011B9F-DC63-4FF2-A606-FE52153C1476}" type="presOf" srcId="{85964468-B692-4473-AA29-4ABC6B92A1FA}" destId="{F21453CA-75D5-4DFE-A84B-9710F55AB1D8}" srcOrd="0" destOrd="0" presId="urn:microsoft.com/office/officeart/2005/8/layout/vList5"/>
    <dgm:cxn modelId="{AB3F4EE9-BFFA-44EC-A8A9-F3D1DE6FA0DE}" srcId="{1F0B3946-8150-4EC9-B26F-DBC87D71293C}" destId="{643E34CE-AD23-46A5-A604-947550751EEB}" srcOrd="2" destOrd="0" parTransId="{7059EDB2-B761-4A62-8184-3ED6564189D1}" sibTransId="{7F72F569-064F-4C00-B1F4-12947757ACFC}"/>
    <dgm:cxn modelId="{73E5D4D2-9DB7-4E2B-8690-4D1F0E837C39}" type="presOf" srcId="{7B985CFF-88DF-4522-8F50-6764C045A1D8}" destId="{E8C6D030-719C-4B66-806C-0BD228E73A59}" srcOrd="0" destOrd="0" presId="urn:microsoft.com/office/officeart/2005/8/layout/vList5"/>
    <dgm:cxn modelId="{CB15B88F-4B99-4F3C-AD28-B20C46EA9D83}" srcId="{85964468-B692-4473-AA29-4ABC6B92A1FA}" destId="{A7C9D684-1F9B-4522-BB97-1F197008BC95}" srcOrd="0" destOrd="0" parTransId="{47ADDE45-2C4A-48CF-BAA1-B00ED4E09B41}" sibTransId="{78DFF84D-D273-47ED-861B-F8C64372DE1D}"/>
    <dgm:cxn modelId="{F1244C41-FC97-405F-9297-10D959339CE6}" type="presParOf" srcId="{50047010-C9AE-445D-B680-48EA03BFADBA}" destId="{51CBECAB-E6C9-434F-A9B7-435E8D7E89DA}" srcOrd="0" destOrd="0" presId="urn:microsoft.com/office/officeart/2005/8/layout/vList5"/>
    <dgm:cxn modelId="{DB7F8808-6428-433C-AEDB-0A2D2D77C57A}" type="presParOf" srcId="{51CBECAB-E6C9-434F-A9B7-435E8D7E89DA}" destId="{F21453CA-75D5-4DFE-A84B-9710F55AB1D8}" srcOrd="0" destOrd="0" presId="urn:microsoft.com/office/officeart/2005/8/layout/vList5"/>
    <dgm:cxn modelId="{A462456E-C81E-49CB-99B7-9C8B98322EA6}" type="presParOf" srcId="{51CBECAB-E6C9-434F-A9B7-435E8D7E89DA}" destId="{ABF26953-683B-40CD-85B9-CCE33F7A6546}" srcOrd="1" destOrd="0" presId="urn:microsoft.com/office/officeart/2005/8/layout/vList5"/>
    <dgm:cxn modelId="{90660ACB-364A-4EC0-A323-EF66929E407D}" type="presParOf" srcId="{50047010-C9AE-445D-B680-48EA03BFADBA}" destId="{7B26288B-8E70-4F59-88A9-4328A142C5C4}" srcOrd="1" destOrd="0" presId="urn:microsoft.com/office/officeart/2005/8/layout/vList5"/>
    <dgm:cxn modelId="{D0B87AA6-A833-4896-92A9-D58F6BD9FF38}" type="presParOf" srcId="{50047010-C9AE-445D-B680-48EA03BFADBA}" destId="{D2C31CE2-5073-496A-A8DA-401E5F34A78C}" srcOrd="2" destOrd="0" presId="urn:microsoft.com/office/officeart/2005/8/layout/vList5"/>
    <dgm:cxn modelId="{07D6C90B-8C81-4D76-A4AF-753FCC6D9B4A}" type="presParOf" srcId="{D2C31CE2-5073-496A-A8DA-401E5F34A78C}" destId="{E8C6D030-719C-4B66-806C-0BD228E73A59}" srcOrd="0" destOrd="0" presId="urn:microsoft.com/office/officeart/2005/8/layout/vList5"/>
    <dgm:cxn modelId="{7541E4FB-98F6-4515-B612-BCDFB421EE3E}" type="presParOf" srcId="{D2C31CE2-5073-496A-A8DA-401E5F34A78C}" destId="{C3716041-17F7-4240-9ED0-8EA99D0932E2}" srcOrd="1" destOrd="0" presId="urn:microsoft.com/office/officeart/2005/8/layout/vList5"/>
    <dgm:cxn modelId="{997C62C3-AC93-4C60-B2E7-E495355BC682}" type="presParOf" srcId="{50047010-C9AE-445D-B680-48EA03BFADBA}" destId="{FAFF42F0-79A0-4703-BAA0-C2C1E4E5CE74}" srcOrd="3" destOrd="0" presId="urn:microsoft.com/office/officeart/2005/8/layout/vList5"/>
    <dgm:cxn modelId="{0C62BD48-82C4-4470-A896-C2AA4A689250}" type="presParOf" srcId="{50047010-C9AE-445D-B680-48EA03BFADBA}" destId="{ADABBAD3-8D7B-4238-8632-0DE24ED005F8}" srcOrd="4" destOrd="0" presId="urn:microsoft.com/office/officeart/2005/8/layout/vList5"/>
    <dgm:cxn modelId="{40FFBDC2-A759-4325-9435-FF3C074E5AE6}" type="presParOf" srcId="{ADABBAD3-8D7B-4238-8632-0DE24ED005F8}" destId="{FC61A953-96CD-4416-8467-1500566B61D5}" srcOrd="0" destOrd="0" presId="urn:microsoft.com/office/officeart/2005/8/layout/vList5"/>
    <dgm:cxn modelId="{F46EE201-FC0F-45DB-AE29-78EA848CF1BD}" type="presParOf" srcId="{ADABBAD3-8D7B-4238-8632-0DE24ED005F8}" destId="{1D9E8A3C-36F7-4C5A-A23F-836FDFF0D8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1F898-0F82-4F11-BE6C-FB20D82C85C6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FD629-036F-43A9-ABA4-2E04D5A7CE4B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angelsk" pitchFamily="2" charset="0"/>
            </a:rPr>
            <a:t>Выбор темы будущего ЛЭПБУКА. </a:t>
          </a:r>
        </a:p>
        <a:p>
          <a:r>
            <a:rPr lang="ru-RU" sz="2100" i="1" dirty="0" smtClean="0"/>
            <a:t>Хорошо, если это будет частная тема, а не обзорная, которую раскрыть гораздо сложнее.</a:t>
          </a:r>
          <a:endParaRPr lang="ru-RU" sz="2100" i="1" dirty="0"/>
        </a:p>
      </dgm:t>
    </dgm:pt>
    <dgm:pt modelId="{AA5568F6-A81D-4455-A0BA-70B85777C742}" type="parTrans" cxnId="{8625F62E-EEF7-4ACB-8725-7BE564B5DC10}">
      <dgm:prSet/>
      <dgm:spPr/>
      <dgm:t>
        <a:bodyPr/>
        <a:lstStyle/>
        <a:p>
          <a:endParaRPr lang="ru-RU"/>
        </a:p>
      </dgm:t>
    </dgm:pt>
    <dgm:pt modelId="{5375A63E-3352-491D-8C65-08D1CE9C7BFD}" type="sibTrans" cxnId="{8625F62E-EEF7-4ACB-8725-7BE564B5DC10}">
      <dgm:prSet/>
      <dgm:spPr/>
      <dgm:t>
        <a:bodyPr/>
        <a:lstStyle/>
        <a:p>
          <a:endParaRPr lang="ru-RU"/>
        </a:p>
      </dgm:t>
    </dgm:pt>
    <dgm:pt modelId="{DB377353-767F-4979-AFFF-AC203889914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angelsk" pitchFamily="2" charset="0"/>
            </a:rPr>
            <a:t>Составление плана. </a:t>
          </a:r>
        </a:p>
        <a:p>
          <a:r>
            <a:rPr lang="ru-RU" sz="2100" i="1" dirty="0" smtClean="0"/>
            <a:t>Ведь ЛЭПБУК – это учебное пособие, поэтому надо продумать, что он должен включать в себя, чтобы полностью раскрыть тему.</a:t>
          </a:r>
          <a:endParaRPr lang="ru-RU" sz="2100" i="1" dirty="0"/>
        </a:p>
      </dgm:t>
    </dgm:pt>
    <dgm:pt modelId="{EB8C4CC9-3ED4-46AC-B883-2137F3A3DF02}" type="parTrans" cxnId="{2005AE8A-EDDC-4609-B756-CF8A62198BC3}">
      <dgm:prSet/>
      <dgm:spPr/>
      <dgm:t>
        <a:bodyPr/>
        <a:lstStyle/>
        <a:p>
          <a:endParaRPr lang="ru-RU"/>
        </a:p>
      </dgm:t>
    </dgm:pt>
    <dgm:pt modelId="{F7B71ED5-B990-4809-83BA-67BCD15C04BC}" type="sibTrans" cxnId="{2005AE8A-EDDC-4609-B756-CF8A62198BC3}">
      <dgm:prSet/>
      <dgm:spPr/>
      <dgm:t>
        <a:bodyPr/>
        <a:lstStyle/>
        <a:p>
          <a:endParaRPr lang="ru-RU"/>
        </a:p>
      </dgm:t>
    </dgm:pt>
    <dgm:pt modelId="{180D6CAB-0420-4451-98F7-C435159B1DE2}">
      <dgm:prSet phldrT="[Текст]" custT="1"/>
      <dgm:spPr/>
      <dgm:t>
        <a:bodyPr/>
        <a:lstStyle/>
        <a:p>
          <a:r>
            <a:rPr lang="ru-RU" sz="2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angelsk" pitchFamily="2" charset="0"/>
            </a:rPr>
            <a:t>Создание макета ЛЭПБУКА. </a:t>
          </a:r>
        </a:p>
        <a:p>
          <a:r>
            <a:rPr lang="ru-RU" sz="2000" i="1" dirty="0" smtClean="0"/>
            <a:t>Все, что придумали, разместить на разных элементах: в кармашках, блокнотиках, мини-книжках, конвертиках разных форм, карточках и т.д.</a:t>
          </a:r>
          <a:endParaRPr lang="ru-RU" sz="2000" i="1" dirty="0"/>
        </a:p>
      </dgm:t>
    </dgm:pt>
    <dgm:pt modelId="{13EC4F96-DFBC-4181-B210-9532E9DD3553}" type="parTrans" cxnId="{40E2D20E-A4D9-448A-841E-BC735A0B5CD3}">
      <dgm:prSet/>
      <dgm:spPr/>
      <dgm:t>
        <a:bodyPr/>
        <a:lstStyle/>
        <a:p>
          <a:endParaRPr lang="ru-RU"/>
        </a:p>
      </dgm:t>
    </dgm:pt>
    <dgm:pt modelId="{933AF892-F23A-4D36-9B33-AB98AD0036D3}" type="sibTrans" cxnId="{40E2D20E-A4D9-448A-841E-BC735A0B5CD3}">
      <dgm:prSet/>
      <dgm:spPr/>
      <dgm:t>
        <a:bodyPr/>
        <a:lstStyle/>
        <a:p>
          <a:endParaRPr lang="ru-RU"/>
        </a:p>
      </dgm:t>
    </dgm:pt>
    <dgm:pt modelId="{81588700-7262-45AA-8000-617C8B7E4E1E}" type="pres">
      <dgm:prSet presAssocID="{E1F1F898-0F82-4F11-BE6C-FB20D82C85C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EB444-C98D-475A-8F75-91BA14DCBA01}" type="pres">
      <dgm:prSet presAssocID="{A26FD629-036F-43A9-ABA4-2E04D5A7CE4B}" presName="node" presStyleLbl="node1" presStyleIdx="0" presStyleCnt="3" custScaleX="21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CC03-CF35-4D01-B739-E1F80D9FF908}" type="pres">
      <dgm:prSet presAssocID="{5375A63E-3352-491D-8C65-08D1CE9C7BF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43FC6DC-2A83-44C5-9594-AAD37AA4F144}" type="pres">
      <dgm:prSet presAssocID="{5375A63E-3352-491D-8C65-08D1CE9C7BF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A905CC7-E906-4D8A-BA11-C04ADDDFC27A}" type="pres">
      <dgm:prSet presAssocID="{DB377353-767F-4979-AFFF-AC2038899142}" presName="node" presStyleLbl="node1" presStyleIdx="1" presStyleCnt="3" custScaleX="21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A914C-C609-4075-9BA3-82358F46B5ED}" type="pres">
      <dgm:prSet presAssocID="{F7B71ED5-B990-4809-83BA-67BCD15C04B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62B8528-DCAD-4696-B892-F07B5188A030}" type="pres">
      <dgm:prSet presAssocID="{F7B71ED5-B990-4809-83BA-67BCD15C04B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C8CD82D-DC0E-4AC8-B74B-31F6921C54BB}" type="pres">
      <dgm:prSet presAssocID="{180D6CAB-0420-4451-98F7-C435159B1DE2}" presName="node" presStyleLbl="node1" presStyleIdx="2" presStyleCnt="3" custScaleX="218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5F62E-EEF7-4ACB-8725-7BE564B5DC10}" srcId="{E1F1F898-0F82-4F11-BE6C-FB20D82C85C6}" destId="{A26FD629-036F-43A9-ABA4-2E04D5A7CE4B}" srcOrd="0" destOrd="0" parTransId="{AA5568F6-A81D-4455-A0BA-70B85777C742}" sibTransId="{5375A63E-3352-491D-8C65-08D1CE9C7BFD}"/>
    <dgm:cxn modelId="{DE363351-09B8-4179-9889-0F5C9104D5FA}" type="presOf" srcId="{F7B71ED5-B990-4809-83BA-67BCD15C04BC}" destId="{603A914C-C609-4075-9BA3-82358F46B5ED}" srcOrd="0" destOrd="0" presId="urn:microsoft.com/office/officeart/2005/8/layout/process2"/>
    <dgm:cxn modelId="{4147A8EF-48AF-425E-93BC-48073CCD9779}" type="presOf" srcId="{5375A63E-3352-491D-8C65-08D1CE9C7BFD}" destId="{B1CECC03-CF35-4D01-B739-E1F80D9FF908}" srcOrd="0" destOrd="0" presId="urn:microsoft.com/office/officeart/2005/8/layout/process2"/>
    <dgm:cxn modelId="{3F1E8261-67BF-411C-89DC-BDE50D4B724F}" type="presOf" srcId="{A26FD629-036F-43A9-ABA4-2E04D5A7CE4B}" destId="{470EB444-C98D-475A-8F75-91BA14DCBA01}" srcOrd="0" destOrd="0" presId="urn:microsoft.com/office/officeart/2005/8/layout/process2"/>
    <dgm:cxn modelId="{D7B76252-5711-4D04-9281-131F69CE71B8}" type="presOf" srcId="{180D6CAB-0420-4451-98F7-C435159B1DE2}" destId="{6C8CD82D-DC0E-4AC8-B74B-31F6921C54BB}" srcOrd="0" destOrd="0" presId="urn:microsoft.com/office/officeart/2005/8/layout/process2"/>
    <dgm:cxn modelId="{38A23309-3F13-4015-9C4A-9A9FDB1D7517}" type="presOf" srcId="{DB377353-767F-4979-AFFF-AC2038899142}" destId="{AA905CC7-E906-4D8A-BA11-C04ADDDFC27A}" srcOrd="0" destOrd="0" presId="urn:microsoft.com/office/officeart/2005/8/layout/process2"/>
    <dgm:cxn modelId="{2005AE8A-EDDC-4609-B756-CF8A62198BC3}" srcId="{E1F1F898-0F82-4F11-BE6C-FB20D82C85C6}" destId="{DB377353-767F-4979-AFFF-AC2038899142}" srcOrd="1" destOrd="0" parTransId="{EB8C4CC9-3ED4-46AC-B883-2137F3A3DF02}" sibTransId="{F7B71ED5-B990-4809-83BA-67BCD15C04BC}"/>
    <dgm:cxn modelId="{40E2D20E-A4D9-448A-841E-BC735A0B5CD3}" srcId="{E1F1F898-0F82-4F11-BE6C-FB20D82C85C6}" destId="{180D6CAB-0420-4451-98F7-C435159B1DE2}" srcOrd="2" destOrd="0" parTransId="{13EC4F96-DFBC-4181-B210-9532E9DD3553}" sibTransId="{933AF892-F23A-4D36-9B33-AB98AD0036D3}"/>
    <dgm:cxn modelId="{3DF3BD8B-FF53-4F74-98A2-AD011E8DC38A}" type="presOf" srcId="{F7B71ED5-B990-4809-83BA-67BCD15C04BC}" destId="{662B8528-DCAD-4696-B892-F07B5188A030}" srcOrd="1" destOrd="0" presId="urn:microsoft.com/office/officeart/2005/8/layout/process2"/>
    <dgm:cxn modelId="{BE5F0AF5-9B2C-4DD8-805F-4EBAD81A3F40}" type="presOf" srcId="{E1F1F898-0F82-4F11-BE6C-FB20D82C85C6}" destId="{81588700-7262-45AA-8000-617C8B7E4E1E}" srcOrd="0" destOrd="0" presId="urn:microsoft.com/office/officeart/2005/8/layout/process2"/>
    <dgm:cxn modelId="{6506E446-336D-4587-AD43-0D88C1474C8B}" type="presOf" srcId="{5375A63E-3352-491D-8C65-08D1CE9C7BFD}" destId="{243FC6DC-2A83-44C5-9594-AAD37AA4F144}" srcOrd="1" destOrd="0" presId="urn:microsoft.com/office/officeart/2005/8/layout/process2"/>
    <dgm:cxn modelId="{B4712644-8A3D-4C2F-9C15-932F3B91079B}" type="presParOf" srcId="{81588700-7262-45AA-8000-617C8B7E4E1E}" destId="{470EB444-C98D-475A-8F75-91BA14DCBA01}" srcOrd="0" destOrd="0" presId="urn:microsoft.com/office/officeart/2005/8/layout/process2"/>
    <dgm:cxn modelId="{48D4D755-2689-427E-B877-CE811975D827}" type="presParOf" srcId="{81588700-7262-45AA-8000-617C8B7E4E1E}" destId="{B1CECC03-CF35-4D01-B739-E1F80D9FF908}" srcOrd="1" destOrd="0" presId="urn:microsoft.com/office/officeart/2005/8/layout/process2"/>
    <dgm:cxn modelId="{16B56104-9C08-476B-88A0-482054E734C7}" type="presParOf" srcId="{B1CECC03-CF35-4D01-B739-E1F80D9FF908}" destId="{243FC6DC-2A83-44C5-9594-AAD37AA4F144}" srcOrd="0" destOrd="0" presId="urn:microsoft.com/office/officeart/2005/8/layout/process2"/>
    <dgm:cxn modelId="{ECE11AFC-1E07-475B-A95F-FDB25CC8C942}" type="presParOf" srcId="{81588700-7262-45AA-8000-617C8B7E4E1E}" destId="{AA905CC7-E906-4D8A-BA11-C04ADDDFC27A}" srcOrd="2" destOrd="0" presId="urn:microsoft.com/office/officeart/2005/8/layout/process2"/>
    <dgm:cxn modelId="{99CDE279-3C8F-4E60-AE08-04845B547542}" type="presParOf" srcId="{81588700-7262-45AA-8000-617C8B7E4E1E}" destId="{603A914C-C609-4075-9BA3-82358F46B5ED}" srcOrd="3" destOrd="0" presId="urn:microsoft.com/office/officeart/2005/8/layout/process2"/>
    <dgm:cxn modelId="{FA27CD30-FE3B-4BCB-B200-D11685F903C8}" type="presParOf" srcId="{603A914C-C609-4075-9BA3-82358F46B5ED}" destId="{662B8528-DCAD-4696-B892-F07B5188A030}" srcOrd="0" destOrd="0" presId="urn:microsoft.com/office/officeart/2005/8/layout/process2"/>
    <dgm:cxn modelId="{8E72C32E-548C-4576-B867-CDB2C84FEB27}" type="presParOf" srcId="{81588700-7262-45AA-8000-617C8B7E4E1E}" destId="{6C8CD82D-DC0E-4AC8-B74B-31F6921C54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26953-683B-40CD-85B9-CCE33F7A6546}">
      <dsp:nvSpPr>
        <dsp:cNvPr id="0" name=""/>
        <dsp:cNvSpPr/>
      </dsp:nvSpPr>
      <dsp:spPr>
        <a:xfrm rot="5400000">
          <a:off x="3145764" y="-2538111"/>
          <a:ext cx="1727770" cy="68039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changelsk" pitchFamily="2" charset="0"/>
            </a:rPr>
            <a:t>Осуществление индивидуального подхода к каждому обучающемуся. </a:t>
          </a:r>
          <a:r>
            <a:rPr lang="ru-RU" sz="2100" i="1" kern="1200" dirty="0" smtClean="0"/>
            <a:t>Выбор задания он осуществляет самостоятельно.</a:t>
          </a:r>
          <a:endParaRPr lang="ru-RU" sz="2100" i="1" kern="1200" dirty="0"/>
        </a:p>
      </dsp:txBody>
      <dsp:txXfrm rot="-5400000">
        <a:off x="607654" y="84342"/>
        <a:ext cx="6719649" cy="1559084"/>
      </dsp:txXfrm>
    </dsp:sp>
    <dsp:sp modelId="{F21453CA-75D5-4DFE-A84B-9710F55AB1D8}">
      <dsp:nvSpPr>
        <dsp:cNvPr id="0" name=""/>
        <dsp:cNvSpPr/>
      </dsp:nvSpPr>
      <dsp:spPr>
        <a:xfrm>
          <a:off x="0" y="0"/>
          <a:ext cx="612110" cy="1660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1</a:t>
          </a:r>
          <a:endParaRPr lang="ru-RU" sz="3900" kern="1200" dirty="0"/>
        </a:p>
      </dsp:txBody>
      <dsp:txXfrm>
        <a:off x="29881" y="29881"/>
        <a:ext cx="552348" cy="1600387"/>
      </dsp:txXfrm>
    </dsp:sp>
    <dsp:sp modelId="{C3716041-17F7-4240-9ED0-8EA99D0932E2}">
      <dsp:nvSpPr>
        <dsp:cNvPr id="0" name=""/>
        <dsp:cNvSpPr/>
      </dsp:nvSpPr>
      <dsp:spPr>
        <a:xfrm rot="5400000">
          <a:off x="3165026" y="-682913"/>
          <a:ext cx="1727770" cy="6775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changelsk" pitchFamily="2" charset="0"/>
            </a:rPr>
            <a:t>Использование ЛЭПБУКА на разных этапах урока: </a:t>
          </a:r>
          <a:r>
            <a:rPr lang="ru-RU" sz="2100" i="1" kern="1200" dirty="0" smtClean="0"/>
            <a:t>при повторении пройденного, изучении нового материала, закреплении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 rot="-5400000">
        <a:off x="640999" y="1925457"/>
        <a:ext cx="6691482" cy="1559084"/>
      </dsp:txXfrm>
    </dsp:sp>
    <dsp:sp modelId="{E8C6D030-719C-4B66-806C-0BD228E73A59}">
      <dsp:nvSpPr>
        <dsp:cNvPr id="0" name=""/>
        <dsp:cNvSpPr/>
      </dsp:nvSpPr>
      <dsp:spPr>
        <a:xfrm>
          <a:off x="0" y="1814061"/>
          <a:ext cx="640725" cy="1714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2</a:t>
          </a:r>
          <a:endParaRPr lang="ru-RU" sz="3900" kern="1200" dirty="0"/>
        </a:p>
      </dsp:txBody>
      <dsp:txXfrm>
        <a:off x="31278" y="1845339"/>
        <a:ext cx="578169" cy="1651780"/>
      </dsp:txXfrm>
    </dsp:sp>
    <dsp:sp modelId="{1D9E8A3C-36F7-4C5A-A23F-836FDFF0D8C5}">
      <dsp:nvSpPr>
        <dsp:cNvPr id="0" name=""/>
        <dsp:cNvSpPr/>
      </dsp:nvSpPr>
      <dsp:spPr>
        <a:xfrm rot="5400000">
          <a:off x="3157168" y="1160225"/>
          <a:ext cx="1727770" cy="67529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changelsk" pitchFamily="2" charset="0"/>
            </a:rPr>
            <a:t>Использование для занятий в группах по курсам внеурочной деятельности</a:t>
          </a:r>
          <a:r>
            <a:rPr lang="ru-RU" sz="2100" kern="1200" dirty="0" smtClean="0"/>
            <a:t>, </a:t>
          </a:r>
          <a:r>
            <a:rPr lang="ru-RU" sz="2100" i="1" kern="1200" dirty="0" smtClean="0"/>
            <a:t>где одновременно обучаются школьники разных возрастов. Можно выбрать задания под силу каждому.</a:t>
          </a:r>
          <a:endParaRPr lang="ru-RU" sz="2100" i="1" kern="1200" dirty="0"/>
        </a:p>
      </dsp:txBody>
      <dsp:txXfrm rot="-5400000">
        <a:off x="644565" y="3757172"/>
        <a:ext cx="6668635" cy="1559084"/>
      </dsp:txXfrm>
    </dsp:sp>
    <dsp:sp modelId="{FC61A953-96CD-4416-8467-1500566B61D5}">
      <dsp:nvSpPr>
        <dsp:cNvPr id="0" name=""/>
        <dsp:cNvSpPr/>
      </dsp:nvSpPr>
      <dsp:spPr>
        <a:xfrm>
          <a:off x="0" y="3682224"/>
          <a:ext cx="663708" cy="17076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3</a:t>
          </a:r>
          <a:endParaRPr lang="ru-RU" sz="3900" kern="1200" dirty="0"/>
        </a:p>
      </dsp:txBody>
      <dsp:txXfrm>
        <a:off x="32400" y="3714624"/>
        <a:ext cx="598908" cy="1642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EB444-C98D-475A-8F75-91BA14DCBA01}">
      <dsp:nvSpPr>
        <dsp:cNvPr id="0" name=""/>
        <dsp:cNvSpPr/>
      </dsp:nvSpPr>
      <dsp:spPr>
        <a:xfrm>
          <a:off x="122715" y="2539"/>
          <a:ext cx="8467536" cy="1298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angelsk" pitchFamily="2" charset="0"/>
            </a:rPr>
            <a:t>Выбор темы будущего ЛЭПБУКА.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Хорошо, если это будет частная тема, а не обзорная, которую раскрыть гораздо сложнее.</a:t>
          </a:r>
          <a:endParaRPr lang="ru-RU" sz="2100" i="1" kern="1200" dirty="0"/>
        </a:p>
      </dsp:txBody>
      <dsp:txXfrm>
        <a:off x="160756" y="40580"/>
        <a:ext cx="8391454" cy="1222736"/>
      </dsp:txXfrm>
    </dsp:sp>
    <dsp:sp modelId="{B1CECC03-CF35-4D01-B739-E1F80D9FF908}">
      <dsp:nvSpPr>
        <dsp:cNvPr id="0" name=""/>
        <dsp:cNvSpPr/>
      </dsp:nvSpPr>
      <dsp:spPr>
        <a:xfrm rot="5400000">
          <a:off x="4112955" y="1333828"/>
          <a:ext cx="487056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4181144" y="1382534"/>
        <a:ext cx="350680" cy="340939"/>
      </dsp:txXfrm>
    </dsp:sp>
    <dsp:sp modelId="{AA905CC7-E906-4D8A-BA11-C04ADDDFC27A}">
      <dsp:nvSpPr>
        <dsp:cNvPr id="0" name=""/>
        <dsp:cNvSpPr/>
      </dsp:nvSpPr>
      <dsp:spPr>
        <a:xfrm>
          <a:off x="122715" y="1950766"/>
          <a:ext cx="8467536" cy="1298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angelsk" pitchFamily="2" charset="0"/>
            </a:rPr>
            <a:t>Составление плана.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Ведь ЛЭПБУК – это учебное пособие, поэтому надо продумать, что он должен включать в себя, чтобы полностью раскрыть тему.</a:t>
          </a:r>
          <a:endParaRPr lang="ru-RU" sz="2100" i="1" kern="1200" dirty="0"/>
        </a:p>
      </dsp:txBody>
      <dsp:txXfrm>
        <a:off x="160756" y="1988807"/>
        <a:ext cx="8391454" cy="1222736"/>
      </dsp:txXfrm>
    </dsp:sp>
    <dsp:sp modelId="{603A914C-C609-4075-9BA3-82358F46B5ED}">
      <dsp:nvSpPr>
        <dsp:cNvPr id="0" name=""/>
        <dsp:cNvSpPr/>
      </dsp:nvSpPr>
      <dsp:spPr>
        <a:xfrm rot="5400000">
          <a:off x="4112955" y="3282055"/>
          <a:ext cx="487056" cy="5844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4181144" y="3330761"/>
        <a:ext cx="350680" cy="340939"/>
      </dsp:txXfrm>
    </dsp:sp>
    <dsp:sp modelId="{6C8CD82D-DC0E-4AC8-B74B-31F6921C54BB}">
      <dsp:nvSpPr>
        <dsp:cNvPr id="0" name=""/>
        <dsp:cNvSpPr/>
      </dsp:nvSpPr>
      <dsp:spPr>
        <a:xfrm>
          <a:off x="0" y="3898994"/>
          <a:ext cx="8712968" cy="1298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angelsk" pitchFamily="2" charset="0"/>
            </a:rPr>
            <a:t>Создание макета ЛЭПБУКА.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Все, что придумали, разместить на разных элементах: в кармашках, блокнотиках, мини-книжках, конвертиках разных форм, карточках и т.д.</a:t>
          </a:r>
          <a:endParaRPr lang="ru-RU" sz="2000" i="1" kern="1200" dirty="0"/>
        </a:p>
      </dsp:txBody>
      <dsp:txXfrm>
        <a:off x="38041" y="3937035"/>
        <a:ext cx="8636886" cy="122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4BE3-E26F-4B8E-AE68-623F279B01B2}" type="datetimeFigureOut">
              <a:rPr lang="ru-RU" smtClean="0"/>
              <a:pPr/>
              <a:t>20.05.25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B099-31A1-440D-A40F-9D7E6EC44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lapbook.ru/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cloud.mail.ru/public/GPY8/SuPo9UZdF" TargetMode="External"/><Relationship Id="rId9" Type="http://schemas.openxmlformats.org/officeDocument/2006/relationships/hyperlink" Target="https://tavika.ru/lapboo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128" t="4988" r="3363" b="6482"/>
          <a:stretch/>
        </p:blipFill>
        <p:spPr>
          <a:xfrm>
            <a:off x="0" y="0"/>
            <a:ext cx="9465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-999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04056" y="2852936"/>
            <a:ext cx="8172400" cy="304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837000"/>
            <a:ext cx="8325223" cy="20159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rusa" pitchFamily="2" charset="0"/>
              </a:rPr>
              <a:t>Святые заступники земли Русской</a:t>
            </a:r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/>
            <a:r>
              <a:rPr lang="ru-RU" sz="3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3500" b="1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usa" pitchFamily="2" charset="0"/>
              </a:rPr>
              <a:t>Александр Невский</a:t>
            </a:r>
            <a:r>
              <a:rPr lang="ru-RU" sz="3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35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88640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irusa" pitchFamily="2" charset="0"/>
              </a:rPr>
              <a:t>ЛЭПБУК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116632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e Notes [rus by aLiNcE]" pitchFamily="66" charset="0"/>
                <a:cs typeface="RomanD" pitchFamily="2" charset="0"/>
              </a:rPr>
              <a:t>ЛЭПБУК</a:t>
            </a:r>
            <a:r>
              <a:rPr lang="ru-RU" sz="3000" dirty="0" smtClean="0"/>
              <a:t> </a:t>
            </a:r>
            <a:r>
              <a:rPr lang="ru-RU" sz="3000" dirty="0"/>
              <a:t>(</a:t>
            </a:r>
            <a:r>
              <a:rPr lang="ru-RU" sz="3000" b="1" dirty="0" err="1"/>
              <a:t>lapbook</a:t>
            </a:r>
            <a:r>
              <a:rPr lang="ru-RU" sz="3000" dirty="0"/>
              <a:t>) </a:t>
            </a:r>
            <a:endParaRPr lang="ru-RU" sz="3000" dirty="0" smtClean="0"/>
          </a:p>
          <a:p>
            <a:pPr algn="ctr"/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дословном переводе с английского значит «наколенная книга» (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колени, </a:t>
            </a:r>
            <a:r>
              <a:rPr lang="ru-RU" sz="25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r>
              <a:rPr lang="ru-RU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книга). </a:t>
            </a:r>
          </a:p>
          <a:p>
            <a:pPr algn="just"/>
            <a:r>
              <a:rPr lang="ru-RU" sz="3000" dirty="0" smtClean="0">
                <a:latin typeface="Bahnschrift Light Condensed" pitchFamily="34" charset="0"/>
              </a:rPr>
              <a:t>Это самодельная, тематическая, раскладывающаяся папка с кармашками, конвертами, иллюстрациями, картинками-раскрасками, в которую помещены материалы на одну тему.</a:t>
            </a:r>
            <a:endParaRPr lang="ru-RU" sz="3000" dirty="0">
              <a:latin typeface="Bahnschrift Light Condens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3528" y="3429000"/>
            <a:ext cx="2031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572000" y="3429000"/>
            <a:ext cx="195633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483768" y="3429000"/>
            <a:ext cx="192578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732240" y="3429000"/>
            <a:ext cx="215095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899592" y="1124744"/>
          <a:ext cx="741682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88640"/>
            <a:ext cx="90364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anose="02040502050405020303" pitchFamily="18" charset="0"/>
              </a:rPr>
              <a:t>Плюсы в использовании ЛЭПБУКА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53594" y="1041248"/>
            <a:ext cx="52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75868" y="1021837"/>
            <a:ext cx="524117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05895" y="5877272"/>
            <a:ext cx="800732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changelsk" pitchFamily="2" charset="0"/>
              </a:rPr>
              <a:t>Дети за работой с </a:t>
            </a:r>
            <a:r>
              <a:rPr lang="ru-RU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altica" pitchFamily="2" charset="0"/>
              </a:rPr>
              <a:t>ЛЭПБУКОМ</a:t>
            </a:r>
            <a:r>
              <a:rPr lang="ru-RU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changelsk" pitchFamily="2" charset="0"/>
              </a:rPr>
              <a:t> на уроках истории.</a:t>
            </a:r>
            <a:endParaRPr lang="ru-RU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changelsk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6543" y="190962"/>
            <a:ext cx="89130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ltica" pitchFamily="2" charset="0"/>
              </a:rPr>
              <a:t>Алгоритм создания </a:t>
            </a:r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changelsk" pitchFamily="2" charset="0"/>
              </a:rPr>
              <a:t>ЛЭПБУКА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changelsk" pitchFamily="2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268760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744416" cy="500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10758" y="188640"/>
            <a:ext cx="6641562" cy="31854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atin typeface="Bahnschrift Light Condensed" pitchFamily="34" charset="0"/>
              </a:rPr>
              <a:t>«Дети должны жить в мире красоты, </a:t>
            </a:r>
          </a:p>
          <a:p>
            <a:r>
              <a:rPr lang="ru-RU" sz="4000" dirty="0" smtClean="0">
                <a:latin typeface="Bahnschrift Light Condensed" pitchFamily="34" charset="0"/>
              </a:rPr>
              <a:t>игры, сказки, музыки, рисунка, </a:t>
            </a:r>
          </a:p>
          <a:p>
            <a:r>
              <a:rPr lang="ru-RU" sz="4000" dirty="0" smtClean="0">
                <a:latin typeface="Bahnschrift Light Condensed" pitchFamily="34" charset="0"/>
              </a:rPr>
              <a:t>фантазии, творчества».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(В.А.Сухомлинский)</a:t>
            </a:r>
          </a:p>
          <a:p>
            <a:endParaRPr lang="ru-RU" sz="2500" dirty="0"/>
          </a:p>
        </p:txBody>
      </p:sp>
      <p:pic>
        <p:nvPicPr>
          <p:cNvPr id="3084" name="Picture 12" descr="http://cdtpodolsk.ru/wp-content/uploads/2022/04/dop-obrazovanie-768x7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774" y="2780928"/>
            <a:ext cx="4115242" cy="3933056"/>
          </a:xfrm>
          <a:prstGeom prst="rect">
            <a:avLst/>
          </a:prstGeom>
          <a:noFill/>
        </p:spPr>
      </p:pic>
      <p:pic>
        <p:nvPicPr>
          <p:cNvPr id="3090" name="Picture 18" descr="https://i.pinimg.com/originals/21/dd/55/21dd5538257fd77e17b35b39d9d903e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983761" y="-315416"/>
            <a:ext cx="2160239" cy="216024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34191" y="116632"/>
            <a:ext cx="7504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Ссылки на электронные ресурсы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12968" cy="967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 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e Notes [rus by aLiNcE]" pitchFamily="66" charset="0"/>
              </a:rPr>
              <a:t>ЛЭПБУКИ</a:t>
            </a:r>
          </a:p>
          <a:p>
            <a:endParaRPr lang="ru-RU" sz="3000" dirty="0" smtClean="0"/>
          </a:p>
          <a:p>
            <a:pPr algn="r"/>
            <a:endParaRPr lang="en-US" sz="2500" dirty="0" smtClean="0"/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dirty="0" smtClean="0">
              <a:hlinkClick r:id="rId3"/>
            </a:endParaRPr>
          </a:p>
          <a:p>
            <a:pPr algn="r"/>
            <a:endParaRPr lang="ru-RU" sz="500" u="sng" dirty="0" smtClean="0">
              <a:hlinkClick r:id="rId4"/>
            </a:endParaRPr>
          </a:p>
          <a:p>
            <a:pPr algn="r"/>
            <a:endParaRPr lang="ru-RU" sz="500" u="sng" dirty="0" smtClean="0">
              <a:hlinkClick r:id="rId4"/>
            </a:endParaRPr>
          </a:p>
          <a:p>
            <a:pPr algn="r"/>
            <a:endParaRPr lang="ru-RU" sz="500" u="sng" dirty="0" smtClean="0">
              <a:hlinkClick r:id="rId4"/>
            </a:endParaRPr>
          </a:p>
          <a:p>
            <a:pPr algn="r"/>
            <a:r>
              <a:rPr lang="en-GB" sz="2500" u="sng" dirty="0" smtClean="0">
                <a:hlinkClick r:id="rId4"/>
              </a:rPr>
              <a:t>https</a:t>
            </a:r>
            <a:r>
              <a:rPr lang="ru-RU" sz="2500" u="sng" dirty="0" smtClean="0">
                <a:hlinkClick r:id="rId4"/>
              </a:rPr>
              <a:t>://</a:t>
            </a:r>
            <a:r>
              <a:rPr lang="en-GB" sz="2500" u="sng" dirty="0" smtClean="0">
                <a:hlinkClick r:id="rId4"/>
              </a:rPr>
              <a:t>cloud</a:t>
            </a:r>
            <a:r>
              <a:rPr lang="ru-RU" sz="2500" u="sng" dirty="0" smtClean="0">
                <a:hlinkClick r:id="rId4"/>
              </a:rPr>
              <a:t>.</a:t>
            </a:r>
            <a:r>
              <a:rPr lang="en-GB" sz="2500" u="sng" dirty="0" smtClean="0">
                <a:hlinkClick r:id="rId4"/>
              </a:rPr>
              <a:t>mail</a:t>
            </a:r>
            <a:r>
              <a:rPr lang="ru-RU" sz="2500" u="sng" dirty="0" smtClean="0">
                <a:hlinkClick r:id="rId4"/>
              </a:rPr>
              <a:t>.</a:t>
            </a:r>
            <a:r>
              <a:rPr lang="en-GB" sz="2500" u="sng" dirty="0" err="1" smtClean="0">
                <a:hlinkClick r:id="rId4"/>
              </a:rPr>
              <a:t>ru</a:t>
            </a:r>
            <a:r>
              <a:rPr lang="ru-RU" sz="2500" u="sng" dirty="0" smtClean="0">
                <a:hlinkClick r:id="rId4"/>
              </a:rPr>
              <a:t>/</a:t>
            </a:r>
            <a:r>
              <a:rPr lang="en-GB" sz="2500" u="sng" dirty="0" smtClean="0">
                <a:hlinkClick r:id="rId4"/>
              </a:rPr>
              <a:t>public</a:t>
            </a:r>
            <a:r>
              <a:rPr lang="ru-RU" sz="2500" u="sng" dirty="0" smtClean="0">
                <a:hlinkClick r:id="rId4"/>
              </a:rPr>
              <a:t>/</a:t>
            </a:r>
            <a:r>
              <a:rPr lang="en-GB" sz="2500" u="sng" dirty="0" smtClean="0">
                <a:hlinkClick r:id="rId4"/>
              </a:rPr>
              <a:t>GPY</a:t>
            </a:r>
            <a:r>
              <a:rPr lang="ru-RU" sz="2500" u="sng" dirty="0" smtClean="0">
                <a:hlinkClick r:id="rId4"/>
              </a:rPr>
              <a:t>8/</a:t>
            </a:r>
            <a:r>
              <a:rPr lang="en-GB" sz="2500" u="sng" dirty="0" err="1" smtClean="0">
                <a:hlinkClick r:id="rId4"/>
              </a:rPr>
              <a:t>SuPo</a:t>
            </a:r>
            <a:r>
              <a:rPr lang="ru-RU" sz="2500" u="sng" dirty="0" smtClean="0">
                <a:hlinkClick r:id="rId4"/>
              </a:rPr>
              <a:t>9</a:t>
            </a:r>
            <a:r>
              <a:rPr lang="en-GB" sz="2500" u="sng" dirty="0" err="1" smtClean="0">
                <a:hlinkClick r:id="rId4"/>
              </a:rPr>
              <a:t>UZdF</a:t>
            </a:r>
            <a:endParaRPr lang="ru-RU" sz="2500" dirty="0" smtClean="0"/>
          </a:p>
          <a:p>
            <a:pPr algn="r"/>
            <a:endParaRPr lang="en-US" sz="3000" dirty="0" smtClean="0"/>
          </a:p>
          <a:p>
            <a:endParaRPr lang="ru-RU" sz="3000" dirty="0" smtClean="0"/>
          </a:p>
          <a:p>
            <a:endParaRPr lang="ru-RU" sz="3000" dirty="0"/>
          </a:p>
          <a:p>
            <a:pPr marL="514350" indent="-514350" algn="ctr"/>
            <a:r>
              <a:rPr lang="ru-RU" sz="3000" dirty="0" smtClean="0"/>
              <a:t> 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ru-RU" sz="3000" dirty="0" smtClean="0"/>
          </a:p>
          <a:p>
            <a:endParaRPr lang="ru-RU" sz="3000" dirty="0"/>
          </a:p>
          <a:p>
            <a:r>
              <a:rPr lang="en-US" sz="3200" dirty="0"/>
              <a:t>  </a:t>
            </a:r>
            <a:endParaRPr lang="ru-RU" sz="3200" dirty="0" smtClean="0"/>
          </a:p>
          <a:p>
            <a:endParaRPr lang="ru-RU" sz="3200" dirty="0"/>
          </a:p>
          <a:p>
            <a:endParaRPr lang="en-GB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en-US" sz="3000" dirty="0"/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789040"/>
            <a:ext cx="3969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543" y="1556792"/>
            <a:ext cx="4048457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static10.tgstat.ru/channels/_0/81/81fe4a36711863ffb54defbcf9d8a5e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933056"/>
            <a:ext cx="3168352" cy="316835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708920"/>
            <a:ext cx="1676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8064" y="4005064"/>
            <a:ext cx="27163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hlinkClick r:id="rId3"/>
              </a:rPr>
              <a:t>https://lapbook.ru/</a:t>
            </a:r>
            <a:endParaRPr lang="ru-RU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844824"/>
            <a:ext cx="34807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hlinkClick r:id="rId9"/>
              </a:rPr>
              <a:t>https://tavika.ru/lapbook</a:t>
            </a:r>
            <a:endParaRPr lang="en-US" sz="25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furman.top/uploads/posts/2022-05/1653805387_3-furman-top-p-svetlii-fon-dlya-fotoshopa-krasivie-3.jpg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adonius.club/uploads/posts/2022-01/1642778428_4-adonius-club-p-spasibo-za-vnimanie-na-prozrachnom-fone-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2610" y="548680"/>
            <a:ext cx="1062518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263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Archangelsk</vt:lpstr>
      <vt:lpstr>Arial</vt:lpstr>
      <vt:lpstr>Bahnschrift Light Condensed</vt:lpstr>
      <vt:lpstr>Baltica</vt:lpstr>
      <vt:lpstr>Birusa</vt:lpstr>
      <vt:lpstr>Calibri</vt:lpstr>
      <vt:lpstr>Cute Notes [rus by aLiNcE]</vt:lpstr>
      <vt:lpstr>Georgia</vt:lpstr>
      <vt:lpstr>RomanD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79260</dc:creator>
  <cp:lastModifiedBy>User</cp:lastModifiedBy>
  <cp:revision>33</cp:revision>
  <dcterms:created xsi:type="dcterms:W3CDTF">2023-01-17T10:56:26Z</dcterms:created>
  <dcterms:modified xsi:type="dcterms:W3CDTF">2025-05-20T07:05:45Z</dcterms:modified>
</cp:coreProperties>
</file>